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explorablesforsfi/js-d3-tutorial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23.png"/><Relationship Id="rId7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video" Target="../media/media2.mov"/><Relationship Id="rId6" Type="http://schemas.microsoft.com/office/2007/relationships/media" Target="../media/media2.mov"/><Relationship Id="rId7" Type="http://schemas.openxmlformats.org/officeDocument/2006/relationships/image" Target="../media/image2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video" Target="../media/media3.mov"/><Relationship Id="rId7" Type="http://schemas.microsoft.com/office/2007/relationships/media" Target="../media/media3.mov"/><Relationship Id="rId8" Type="http://schemas.openxmlformats.org/officeDocument/2006/relationships/image" Target="../media/image3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video" Target="../media/media4.mov"/><Relationship Id="rId7" Type="http://schemas.microsoft.com/office/2007/relationships/media" Target="../media/media4.mov"/><Relationship Id="rId8" Type="http://schemas.openxmlformats.org/officeDocument/2006/relationships/image" Target="../media/image3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video" Target="../media/media3.mov"/><Relationship Id="rId6" Type="http://schemas.microsoft.com/office/2007/relationships/media" Target="../media/media3.mov"/><Relationship Id="rId7" Type="http://schemas.openxmlformats.org/officeDocument/2006/relationships/image" Target="../media/image3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video" Target="../media/media5.mov"/><Relationship Id="rId6" Type="http://schemas.microsoft.com/office/2007/relationships/media" Target="../media/media5.mov"/><Relationship Id="rId7" Type="http://schemas.openxmlformats.org/officeDocument/2006/relationships/image" Target="../media/image3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ntro To JS &amp; D3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 To JS &amp; D3</a:t>
            </a:r>
          </a:p>
        </p:txBody>
      </p:sp>
      <p:sp>
        <p:nvSpPr>
          <p:cNvPr id="167" name="@BenFMaier at SFI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@BenFMaier at SFI</a:t>
            </a:r>
          </a:p>
        </p:txBody>
      </p:sp>
      <p:sp>
        <p:nvSpPr>
          <p:cNvPr id="168" name="find all code at…"/>
          <p:cNvSpPr txBox="1"/>
          <p:nvPr/>
        </p:nvSpPr>
        <p:spPr>
          <a:xfrm>
            <a:off x="6851486" y="164322"/>
            <a:ext cx="593471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algn="r"/>
            <a:r>
              <a:t>find all code at</a:t>
            </a:r>
          </a:p>
          <a:p>
            <a:pPr lvl="2" algn="r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https://github.com/explorablesforsfi/js-d3-tutorial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ypecastin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Typecasting</a:t>
            </a:r>
          </a:p>
        </p:txBody>
      </p:sp>
      <p:pic>
        <p:nvPicPr>
          <p:cNvPr id="250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Screen Shot 2019-04-25 at 11.02.22.png" descr="Screen Shot 2019-04-25 at 11.02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0092" y="2500329"/>
            <a:ext cx="3347472" cy="523042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number + string -&gt; string"/>
          <p:cNvSpPr txBox="1"/>
          <p:nvPr/>
        </p:nvSpPr>
        <p:spPr>
          <a:xfrm>
            <a:off x="6206997" y="2674951"/>
            <a:ext cx="303276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number + string -&gt; string</a:t>
            </a:r>
          </a:p>
        </p:txBody>
      </p:sp>
      <p:sp>
        <p:nvSpPr>
          <p:cNvPr id="253" name="string + number -&gt; string"/>
          <p:cNvSpPr txBox="1"/>
          <p:nvPr/>
        </p:nvSpPr>
        <p:spPr>
          <a:xfrm>
            <a:off x="6206997" y="3928692"/>
            <a:ext cx="303276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string + number -&gt; string</a:t>
            </a:r>
          </a:p>
        </p:txBody>
      </p:sp>
      <p:sp>
        <p:nvSpPr>
          <p:cNvPr id="254" name="+ string -&gt; number + string + number -&gt; number"/>
          <p:cNvSpPr txBox="1"/>
          <p:nvPr/>
        </p:nvSpPr>
        <p:spPr>
          <a:xfrm>
            <a:off x="6206997" y="5182433"/>
            <a:ext cx="352298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 string -&gt; number</a:t>
            </a:r>
            <a:br/>
            <a:r>
              <a:t>+ string + number -&gt; number</a:t>
            </a:r>
          </a:p>
        </p:txBody>
      </p:sp>
      <p:pic>
        <p:nvPicPr>
          <p:cNvPr id="255" name="Screen Shot 2019-04-25 at 11.04.37.png" descr="Screen Shot 2019-04-25 at 11.04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36541" y="7132370"/>
            <a:ext cx="7259834" cy="1747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MATH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MATH</a:t>
            </a:r>
          </a:p>
        </p:txBody>
      </p:sp>
      <p:pic>
        <p:nvPicPr>
          <p:cNvPr id="258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creen Shot 2019-04-25 at 11.12.09.png" descr="Screen Shot 2019-04-25 at 11.12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752" y="3333319"/>
            <a:ext cx="7962083" cy="3835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For-Loops and map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For-Loops and maps</a:t>
            </a:r>
          </a:p>
        </p:txBody>
      </p:sp>
      <p:pic>
        <p:nvPicPr>
          <p:cNvPr id="262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 Shot 2019-04-25 at 11.24.31.png" descr="Screen Shot 2019-04-25 at 11.24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316" y="1806975"/>
            <a:ext cx="8787311" cy="365733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print each element"/>
          <p:cNvSpPr txBox="1"/>
          <p:nvPr/>
        </p:nvSpPr>
        <p:spPr>
          <a:xfrm>
            <a:off x="5135041" y="2510636"/>
            <a:ext cx="23063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print each element</a:t>
            </a:r>
          </a:p>
        </p:txBody>
      </p:sp>
      <p:sp>
        <p:nvSpPr>
          <p:cNvPr id="265" name="for each element in the array, call a function which prints it"/>
          <p:cNvSpPr txBox="1"/>
          <p:nvPr/>
        </p:nvSpPr>
        <p:spPr>
          <a:xfrm>
            <a:off x="5135041" y="3413391"/>
            <a:ext cx="685901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for each element in the array, call a function which prints it</a:t>
            </a:r>
          </a:p>
        </p:txBody>
      </p:sp>
      <p:sp>
        <p:nvSpPr>
          <p:cNvPr id="266" name="for each element of the array, call a function, which manipulates it and returns the manipulation, then return an array of the whole manipulated array"/>
          <p:cNvSpPr txBox="1"/>
          <p:nvPr/>
        </p:nvSpPr>
        <p:spPr>
          <a:xfrm>
            <a:off x="570579" y="5877019"/>
            <a:ext cx="1120902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for each element of the array, call a function, which manipulates it and returns the manipulation,</a:t>
            </a:r>
            <a:br/>
            <a:r>
              <a:t>then return an array of the whole manipulated array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elect DOM objects with d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 DOM objects with d3</a:t>
            </a:r>
          </a:p>
        </p:txBody>
      </p:sp>
      <p:pic>
        <p:nvPicPr>
          <p:cNvPr id="269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Screen Shot 2019-04-25 at 11.33.54.png" descr="Screen Shot 2019-04-25 at 11.33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074" y="1683385"/>
            <a:ext cx="8815394" cy="2457057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index.html"/>
          <p:cNvSpPr txBox="1"/>
          <p:nvPr/>
        </p:nvSpPr>
        <p:spPr>
          <a:xfrm>
            <a:off x="535999" y="1122504"/>
            <a:ext cx="13512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pic>
        <p:nvPicPr>
          <p:cNvPr id="272" name="Screen Shot 2019-04-25 at 11.35.21.png" descr="Screen Shot 2019-04-25 at 11.35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8086" y="5591254"/>
            <a:ext cx="6141629" cy="3407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d3-2-logo-png-transparent.png" descr="d3-2-logo-png-transparen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85122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d3_example.js"/>
          <p:cNvSpPr txBox="1"/>
          <p:nvPr/>
        </p:nvSpPr>
        <p:spPr>
          <a:xfrm>
            <a:off x="535999" y="5070512"/>
            <a:ext cx="18069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d3_example.js</a:t>
            </a:r>
          </a:p>
        </p:txBody>
      </p:sp>
      <p:sp>
        <p:nvSpPr>
          <p:cNvPr id="275" name="selectAll elements called &quot;div&quot;"/>
          <p:cNvSpPr txBox="1"/>
          <p:nvPr/>
        </p:nvSpPr>
        <p:spPr>
          <a:xfrm>
            <a:off x="7094741" y="5768069"/>
            <a:ext cx="370408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selectAll elements called "div" </a:t>
            </a:r>
          </a:p>
        </p:txBody>
      </p:sp>
      <p:sp>
        <p:nvSpPr>
          <p:cNvPr id="276" name="make &quot;&lt;div&gt;&lt;/div&gt;&quot; to &quot;&lt;div&gt;hey&lt;/div&gt;&quot;"/>
          <p:cNvSpPr txBox="1"/>
          <p:nvPr/>
        </p:nvSpPr>
        <p:spPr>
          <a:xfrm>
            <a:off x="7129320" y="6137124"/>
            <a:ext cx="499948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make "&lt;div&gt;&lt;/div&gt;" to "&lt;div&gt;hey&lt;/div&gt;"</a:t>
            </a:r>
          </a:p>
        </p:txBody>
      </p:sp>
      <p:sp>
        <p:nvSpPr>
          <p:cNvPr id="277" name="&quot;selectAll&quot; is a function which does something  and then returns the selection. &quot;text&quot; is a function which puts the text in the selection and then, again, returns the selection."/>
          <p:cNvSpPr txBox="1"/>
          <p:nvPr/>
        </p:nvSpPr>
        <p:spPr>
          <a:xfrm>
            <a:off x="7094741" y="6558460"/>
            <a:ext cx="5817617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"selectAll" is a function which does something </a:t>
            </a:r>
            <a:br/>
            <a:r>
              <a:t>and then returns the selection. "text" is a function</a:t>
            </a:r>
            <a:br/>
            <a:r>
              <a:t>which puts the text in the selection and then,</a:t>
            </a:r>
            <a:br/>
            <a:r>
              <a:t>again, returns the selection.</a:t>
            </a:r>
          </a:p>
        </p:txBody>
      </p:sp>
      <p:sp>
        <p:nvSpPr>
          <p:cNvPr id="278" name="the selection can then further be manipulated"/>
          <p:cNvSpPr txBox="1"/>
          <p:nvPr/>
        </p:nvSpPr>
        <p:spPr>
          <a:xfrm>
            <a:off x="7059876" y="8599270"/>
            <a:ext cx="542544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 selection can then further be manipulated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elect DOM objects with d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 DOM objects with d3</a:t>
            </a:r>
          </a:p>
        </p:txBody>
      </p:sp>
      <p:pic>
        <p:nvPicPr>
          <p:cNvPr id="281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Screen Shot 2019-04-25 at 11.33.54.png" descr="Screen Shot 2019-04-25 at 11.33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074" y="1683385"/>
            <a:ext cx="8352713" cy="2328097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index.html"/>
          <p:cNvSpPr txBox="1"/>
          <p:nvPr/>
        </p:nvSpPr>
        <p:spPr>
          <a:xfrm>
            <a:off x="535999" y="1122504"/>
            <a:ext cx="13512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pic>
        <p:nvPicPr>
          <p:cNvPr id="284" name="Screen Shot 2019-04-25 at 11.35.21.png" descr="Screen Shot 2019-04-25 at 11.35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491" y="5416929"/>
            <a:ext cx="4926260" cy="273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d3-2-logo-png-transparent.png" descr="d3-2-logo-png-transparen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d3_example.js"/>
          <p:cNvSpPr txBox="1"/>
          <p:nvPr/>
        </p:nvSpPr>
        <p:spPr>
          <a:xfrm>
            <a:off x="431404" y="4896186"/>
            <a:ext cx="180695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d3_example.js</a:t>
            </a:r>
          </a:p>
        </p:txBody>
      </p:sp>
      <p:sp>
        <p:nvSpPr>
          <p:cNvPr id="287" name="output"/>
          <p:cNvSpPr txBox="1"/>
          <p:nvPr/>
        </p:nvSpPr>
        <p:spPr>
          <a:xfrm>
            <a:off x="7566286" y="4896186"/>
            <a:ext cx="89306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pic>
        <p:nvPicPr>
          <p:cNvPr id="288" name="Screen Shot 2019-04-25 at 11.40.15.png" descr="Screen Shot 2019-04-25 at 11.40.1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45675" y="5822336"/>
            <a:ext cx="6083301" cy="288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9-04-25 at 11.52.14.png" descr="Screen Shot 2019-04-25 at 11.52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488" y="6266865"/>
            <a:ext cx="12367031" cy="2094597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Chaining in d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Chaining in d3</a:t>
            </a:r>
          </a:p>
        </p:txBody>
      </p:sp>
      <p:pic>
        <p:nvPicPr>
          <p:cNvPr id="292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ndex.html"/>
          <p:cNvSpPr txBox="1"/>
          <p:nvPr/>
        </p:nvSpPr>
        <p:spPr>
          <a:xfrm>
            <a:off x="535999" y="1122504"/>
            <a:ext cx="13512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pic>
        <p:nvPicPr>
          <p:cNvPr id="294" name="d3-2-logo-png-transparent.png" descr="d3-2-logo-png-transparen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d3_chaining.js"/>
          <p:cNvSpPr txBox="1"/>
          <p:nvPr/>
        </p:nvSpPr>
        <p:spPr>
          <a:xfrm>
            <a:off x="658027" y="5655348"/>
            <a:ext cx="179781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d3_chaining.js</a:t>
            </a:r>
          </a:p>
        </p:txBody>
      </p:sp>
      <p:pic>
        <p:nvPicPr>
          <p:cNvPr id="296" name="Screen Shot 2019-04-25 at 11.49.03.png" descr="Screen Shot 2019-04-25 at 11.49.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5195" y="1553156"/>
            <a:ext cx="7943434" cy="3015355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elect first &lt;p&gt; and return selection"/>
          <p:cNvSpPr txBox="1"/>
          <p:nvPr/>
        </p:nvSpPr>
        <p:spPr>
          <a:xfrm>
            <a:off x="5143163" y="6706273"/>
            <a:ext cx="424256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select first &lt;p&gt; and return selection</a:t>
            </a:r>
          </a:p>
        </p:txBody>
      </p:sp>
      <p:sp>
        <p:nvSpPr>
          <p:cNvPr id="298" name="give new attribute"/>
          <p:cNvSpPr txBox="1"/>
          <p:nvPr/>
        </p:nvSpPr>
        <p:spPr>
          <a:xfrm>
            <a:off x="7658421" y="7321384"/>
            <a:ext cx="222554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give new attribute</a:t>
            </a:r>
          </a:p>
        </p:txBody>
      </p:sp>
      <p:sp>
        <p:nvSpPr>
          <p:cNvPr id="299" name="put text in"/>
          <p:cNvSpPr txBox="1"/>
          <p:nvPr/>
        </p:nvSpPr>
        <p:spPr>
          <a:xfrm>
            <a:off x="5963359" y="7004751"/>
            <a:ext cx="128727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put text in</a:t>
            </a:r>
          </a:p>
        </p:txBody>
      </p:sp>
      <p:sp>
        <p:nvSpPr>
          <p:cNvPr id="300" name="Style with CSS"/>
          <p:cNvSpPr txBox="1"/>
          <p:nvPr/>
        </p:nvSpPr>
        <p:spPr>
          <a:xfrm>
            <a:off x="9302052" y="8267714"/>
            <a:ext cx="17703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Style with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9-04-25 at 11.52.14.png" descr="Screen Shot 2019-04-25 at 11.52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480" y="4174960"/>
            <a:ext cx="9154972" cy="1550573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Chaining in d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Chaining in d3</a:t>
            </a:r>
          </a:p>
        </p:txBody>
      </p:sp>
      <p:pic>
        <p:nvPicPr>
          <p:cNvPr id="304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index.html"/>
          <p:cNvSpPr txBox="1"/>
          <p:nvPr/>
        </p:nvSpPr>
        <p:spPr>
          <a:xfrm>
            <a:off x="535999" y="1122504"/>
            <a:ext cx="13512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pic>
        <p:nvPicPr>
          <p:cNvPr id="306" name="d3-2-logo-png-transparent.png" descr="d3-2-logo-png-transparen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d3_chaining.js"/>
          <p:cNvSpPr txBox="1"/>
          <p:nvPr/>
        </p:nvSpPr>
        <p:spPr>
          <a:xfrm>
            <a:off x="501134" y="3694684"/>
            <a:ext cx="179781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d3_chaining.js</a:t>
            </a:r>
          </a:p>
        </p:txBody>
      </p:sp>
      <p:pic>
        <p:nvPicPr>
          <p:cNvPr id="308" name="Screen Shot 2019-04-25 at 11.49.03.png" descr="Screen Shot 2019-04-25 at 11.49.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5195" y="1553156"/>
            <a:ext cx="4822087" cy="1830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 Shot 2019-04-25 at 11.53.40.png" descr="Screen Shot 2019-04-25 at 11.53.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6212" y="6091554"/>
            <a:ext cx="11320476" cy="335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output"/>
          <p:cNvSpPr txBox="1"/>
          <p:nvPr/>
        </p:nvSpPr>
        <p:spPr>
          <a:xfrm>
            <a:off x="10704143" y="5581650"/>
            <a:ext cx="89306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mers in d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Timers in d3</a:t>
            </a:r>
          </a:p>
        </p:txBody>
      </p:sp>
      <p:pic>
        <p:nvPicPr>
          <p:cNvPr id="313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d3_timers.js"/>
          <p:cNvSpPr txBox="1"/>
          <p:nvPr/>
        </p:nvSpPr>
        <p:spPr>
          <a:xfrm>
            <a:off x="640595" y="2464809"/>
            <a:ext cx="152349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d3_timers.js</a:t>
            </a:r>
          </a:p>
        </p:txBody>
      </p:sp>
      <p:pic>
        <p:nvPicPr>
          <p:cNvPr id="315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Screen Shot 2019-04-25 at 12.02.23.png" descr="Screen Shot 2019-04-25 at 12.02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385" y="3075454"/>
            <a:ext cx="9662370" cy="4376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mers in d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Timers in d3</a:t>
            </a:r>
          </a:p>
        </p:txBody>
      </p:sp>
      <p:pic>
        <p:nvPicPr>
          <p:cNvPr id="319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d3_timers.js"/>
          <p:cNvSpPr txBox="1"/>
          <p:nvPr/>
        </p:nvSpPr>
        <p:spPr>
          <a:xfrm>
            <a:off x="535999" y="1122504"/>
            <a:ext cx="152349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d3_timers.js</a:t>
            </a:r>
          </a:p>
        </p:txBody>
      </p:sp>
      <p:pic>
        <p:nvPicPr>
          <p:cNvPr id="321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Screen Recording 2019-04-25 at 12.01.13.mov" descr="Screen Recording 2019-04-25 at 12.01.13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513721" y="5620751"/>
            <a:ext cx="11527118" cy="2943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Screen Shot 2019-04-25 at 12.02.23.png" descr="Screen Shot 2019-04-25 at 12.02.2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33901" y="2006377"/>
            <a:ext cx="7010401" cy="317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3333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Drawing on Canva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Drawing on Canvas</a:t>
            </a:r>
          </a:p>
        </p:txBody>
      </p:sp>
      <p:pic>
        <p:nvPicPr>
          <p:cNvPr id="326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creen Shot 2019-04-25 at 12.13.22.png" descr="Screen Shot 2019-04-25 at 12.13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310" y="2528858"/>
            <a:ext cx="7882376" cy="4695884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append a `canvas` object to the body"/>
          <p:cNvSpPr txBox="1"/>
          <p:nvPr/>
        </p:nvSpPr>
        <p:spPr>
          <a:xfrm>
            <a:off x="8926474" y="3437147"/>
            <a:ext cx="301040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append a `canvas` object</a:t>
            </a:r>
            <a:br/>
            <a:r>
              <a:t>to the body</a:t>
            </a:r>
          </a:p>
        </p:txBody>
      </p:sp>
      <p:sp>
        <p:nvSpPr>
          <p:cNvPr id="330" name="draw a 10px wide line from  (10,10) to (90,90)"/>
          <p:cNvSpPr txBox="1"/>
          <p:nvPr/>
        </p:nvSpPr>
        <p:spPr>
          <a:xfrm>
            <a:off x="8891609" y="5952405"/>
            <a:ext cx="335051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draw a 10px wide line from </a:t>
            </a:r>
            <a:br/>
            <a:r>
              <a:t>(10,10) to (90,90) </a:t>
            </a:r>
          </a:p>
        </p:txBody>
      </p:sp>
      <p:pic>
        <p:nvPicPr>
          <p:cNvPr id="331" name="Screen Shot 2019-04-25 at 12.14.53.png" descr="Screen Shot 2019-04-25 at 12.14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73016" y="7415835"/>
            <a:ext cx="2057401" cy="187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output"/>
          <p:cNvSpPr txBox="1"/>
          <p:nvPr/>
        </p:nvSpPr>
        <p:spPr>
          <a:xfrm>
            <a:off x="11175272" y="8908090"/>
            <a:ext cx="89306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33" name="context is for drawing"/>
          <p:cNvSpPr txBox="1"/>
          <p:nvPr/>
        </p:nvSpPr>
        <p:spPr>
          <a:xfrm>
            <a:off x="8926474" y="4970821"/>
            <a:ext cx="263525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context is for drawing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71" name="How to make something usable For The We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How to make something usable For The Web</a:t>
            </a:r>
          </a:p>
        </p:txBody>
      </p:sp>
      <p:sp>
        <p:nvSpPr>
          <p:cNvPr id="172" name="Arrange things…"/>
          <p:cNvSpPr txBox="1"/>
          <p:nvPr>
            <p:ph type="body" sz="half" idx="1"/>
          </p:nvPr>
        </p:nvSpPr>
        <p:spPr>
          <a:xfrm>
            <a:off x="406400" y="2743200"/>
            <a:ext cx="4432201" cy="6108700"/>
          </a:xfrm>
          <a:prstGeom prst="rect">
            <a:avLst/>
          </a:prstGeom>
        </p:spPr>
        <p:txBody>
          <a:bodyPr/>
          <a:lstStyle/>
          <a:p>
            <a:pPr/>
            <a:r>
              <a:t>Arrange things</a:t>
            </a:r>
          </a:p>
          <a:p>
            <a:pPr/>
          </a:p>
          <a:p>
            <a:pPr/>
          </a:p>
          <a:p>
            <a:pPr/>
            <a:r>
              <a:t>style things</a:t>
            </a:r>
          </a:p>
        </p:txBody>
      </p:sp>
      <p:pic>
        <p:nvPicPr>
          <p:cNvPr id="173" name="css3-html5-logo-initial.png" descr="css3-html5-logo-initi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010" y="3477357"/>
            <a:ext cx="2369980" cy="2042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css3-1.png" descr="css3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3882" y="6435029"/>
            <a:ext cx="1667034" cy="234978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Connect them to code…"/>
          <p:cNvSpPr txBox="1"/>
          <p:nvPr/>
        </p:nvSpPr>
        <p:spPr>
          <a:xfrm>
            <a:off x="6426200" y="2743200"/>
            <a:ext cx="5885161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Connect them to code </a:t>
            </a:r>
          </a:p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</a:p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</a:p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code</a:t>
            </a:r>
          </a:p>
        </p:txBody>
      </p:sp>
      <p:pic>
        <p:nvPicPr>
          <p:cNvPr id="176" name="d3-2-logo-png-transparent.png" descr="d3-2-logo-png-transparen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3635" y="3707277"/>
            <a:ext cx="1667033" cy="1582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12161" y="6424933"/>
            <a:ext cx="2369981" cy="2369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A plot on Canva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plot on Canvas</a:t>
            </a:r>
          </a:p>
        </p:txBody>
      </p:sp>
      <p:pic>
        <p:nvPicPr>
          <p:cNvPr id="336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Screen Shot 2019-04-25 at 14.16.33.png" descr="Screen Shot 2019-04-25 at 14.16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269" y="1465890"/>
            <a:ext cx="8136142" cy="6902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A plot on Canva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plot on Canvas</a:t>
            </a:r>
          </a:p>
        </p:txBody>
      </p:sp>
      <p:pic>
        <p:nvPicPr>
          <p:cNvPr id="341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 Shot 2019-04-25 at 14.16.33.png" descr="Screen Shot 2019-04-25 at 14.16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269" y="1465890"/>
            <a:ext cx="8136142" cy="6902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creen Shot 2019-04-25 at 14.16.53.png" descr="Screen Shot 2019-04-25 at 14.16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67306" y="5528433"/>
            <a:ext cx="2959101" cy="30861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output"/>
          <p:cNvSpPr txBox="1"/>
          <p:nvPr/>
        </p:nvSpPr>
        <p:spPr>
          <a:xfrm>
            <a:off x="9135665" y="4933470"/>
            <a:ext cx="89306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nimation on Canva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Animation on Canvas</a:t>
            </a:r>
          </a:p>
        </p:txBody>
      </p:sp>
      <p:pic>
        <p:nvPicPr>
          <p:cNvPr id="348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Screen Shot 2019-04-25 at 12.25.35.png" descr="Screen Shot 2019-04-25 at 12.25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1756" y="1335182"/>
            <a:ext cx="9254006" cy="7890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Animation on Canva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Animation on Canvas</a:t>
            </a:r>
          </a:p>
        </p:txBody>
      </p:sp>
      <p:pic>
        <p:nvPicPr>
          <p:cNvPr id="353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Screen Shot 2019-04-25 at 12.25.35.png" descr="Screen Shot 2019-04-25 at 12.25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1756" y="1335182"/>
            <a:ext cx="6733693" cy="5741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Screen Recording 2019-04-25 at 12.26.57.mov" descr="Screen Recording 2019-04-25 at 12.26.57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3065341" y="6297459"/>
            <a:ext cx="8511068" cy="2915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5333" fill="hold"/>
                                        <p:tgtEl>
                                          <p:spTgt spid="3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5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Interac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InteractioN</a:t>
            </a:r>
          </a:p>
        </p:txBody>
      </p:sp>
      <p:pic>
        <p:nvPicPr>
          <p:cNvPr id="359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Screen Shot 2019-04-25 at 12.38.42.png" descr="Screen Shot 2019-04-25 at 12.38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0888" y="1527841"/>
            <a:ext cx="7427412" cy="2507224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index.html"/>
          <p:cNvSpPr txBox="1"/>
          <p:nvPr/>
        </p:nvSpPr>
        <p:spPr>
          <a:xfrm>
            <a:off x="523989" y="1072183"/>
            <a:ext cx="13512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sp>
        <p:nvSpPr>
          <p:cNvPr id="363" name="same as in last slide"/>
          <p:cNvSpPr txBox="1"/>
          <p:nvPr/>
        </p:nvSpPr>
        <p:spPr>
          <a:xfrm>
            <a:off x="7885494" y="3116763"/>
            <a:ext cx="240512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same as in last slide</a:t>
            </a:r>
          </a:p>
        </p:txBody>
      </p:sp>
      <p:pic>
        <p:nvPicPr>
          <p:cNvPr id="364" name="Screen Shot 2019-04-25 at 12.39.24.png" descr="Screen Shot 2019-04-25 at 12.39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3406" y="4842215"/>
            <a:ext cx="7186076" cy="4572958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interaction.js"/>
          <p:cNvSpPr txBox="1"/>
          <p:nvPr/>
        </p:nvSpPr>
        <p:spPr>
          <a:xfrm>
            <a:off x="523989" y="4406771"/>
            <a:ext cx="160578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interaction.js</a:t>
            </a:r>
          </a:p>
        </p:txBody>
      </p:sp>
      <p:sp>
        <p:nvSpPr>
          <p:cNvPr id="366" name="add a button to the body which says &quot;pause&quot;"/>
          <p:cNvSpPr txBox="1"/>
          <p:nvPr/>
        </p:nvSpPr>
        <p:spPr>
          <a:xfrm>
            <a:off x="7624006" y="5284420"/>
            <a:ext cx="531266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add a button to the body which says "pause"</a:t>
            </a:r>
          </a:p>
        </p:txBody>
      </p:sp>
      <p:sp>
        <p:nvSpPr>
          <p:cNvPr id="367" name="when clicked, run the following function"/>
          <p:cNvSpPr txBox="1"/>
          <p:nvPr/>
        </p:nvSpPr>
        <p:spPr>
          <a:xfrm>
            <a:off x="7624006" y="5986694"/>
            <a:ext cx="475538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when clicked, run the following function</a:t>
            </a:r>
          </a:p>
        </p:txBody>
      </p:sp>
      <p:sp>
        <p:nvSpPr>
          <p:cNvPr id="368" name="* button.text() is a context-sensitive function. * when called without arguments it returns    the value of the HTML-property * when called with argument, it sets the    HTML-property and returns the selection."/>
          <p:cNvSpPr txBox="1"/>
          <p:nvPr/>
        </p:nvSpPr>
        <p:spPr>
          <a:xfrm>
            <a:off x="7620812" y="6549508"/>
            <a:ext cx="5279899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* button.text() is a context-sensitive function.</a:t>
            </a:r>
            <a:br/>
            <a:r>
              <a:t>* when called without arguments it returns</a:t>
            </a:r>
            <a:br/>
            <a:r>
              <a:t>   the value of the HTML-property</a:t>
            </a:r>
            <a:br/>
            <a:r>
              <a:t>* when called with argument, it sets the</a:t>
            </a:r>
            <a:br/>
            <a:r>
              <a:t>   HTML-property and returns the selection.</a:t>
            </a:r>
          </a:p>
        </p:txBody>
      </p:sp>
      <p:pic>
        <p:nvPicPr>
          <p:cNvPr id="369" name="Screen Shot 2019-04-25 at 12.25.35.png" descr="Screen Shot 2019-04-25 at 12.25.35.png"/>
          <p:cNvPicPr>
            <a:picLocks noChangeAspect="1"/>
          </p:cNvPicPr>
          <p:nvPr/>
        </p:nvPicPr>
        <p:blipFill>
          <a:blip r:embed="rId6">
            <a:extLst/>
          </a:blip>
          <a:srcRect l="4595" t="19338" r="44373" b="75481"/>
          <a:stretch>
            <a:fillRect/>
          </a:stretch>
        </p:blipFill>
        <p:spPr>
          <a:xfrm>
            <a:off x="8262060" y="3573973"/>
            <a:ext cx="4722429" cy="40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Screen Shot 2019-04-25 at 12.25.35.png" descr="Screen Shot 2019-04-25 at 12.25.35.png"/>
          <p:cNvPicPr>
            <a:picLocks noChangeAspect="1"/>
          </p:cNvPicPr>
          <p:nvPr/>
        </p:nvPicPr>
        <p:blipFill>
          <a:blip r:embed="rId6">
            <a:extLst/>
          </a:blip>
          <a:srcRect l="4407" t="54817" r="64227" b="38790"/>
          <a:stretch>
            <a:fillRect/>
          </a:stretch>
        </p:blipFill>
        <p:spPr>
          <a:xfrm>
            <a:off x="8249600" y="3957628"/>
            <a:ext cx="2902567" cy="504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Screen Shot 2019-04-25 at 12.38.42.png" descr="Screen Shot 2019-04-25 at 12.38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0888" y="1527841"/>
            <a:ext cx="5312664" cy="1793363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index.html"/>
          <p:cNvSpPr txBox="1"/>
          <p:nvPr/>
        </p:nvSpPr>
        <p:spPr>
          <a:xfrm>
            <a:off x="523989" y="1072183"/>
            <a:ext cx="13512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pic>
        <p:nvPicPr>
          <p:cNvPr id="376" name="Screen Shot 2019-04-25 at 12.39.24.png" descr="Screen Shot 2019-04-25 at 12.39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3406" y="4842215"/>
            <a:ext cx="5312665" cy="3380787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interaction.js"/>
          <p:cNvSpPr txBox="1"/>
          <p:nvPr/>
        </p:nvSpPr>
        <p:spPr>
          <a:xfrm>
            <a:off x="523989" y="4406771"/>
            <a:ext cx="160578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interaction.js</a:t>
            </a:r>
          </a:p>
        </p:txBody>
      </p:sp>
      <p:pic>
        <p:nvPicPr>
          <p:cNvPr id="378" name="Screen Recording 2019-04-25 at 12.42.35.mov" descr="Screen Recording 2019-04-25 at 12.42.35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7093954" y="5148360"/>
            <a:ext cx="4534708" cy="3539285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output"/>
          <p:cNvSpPr txBox="1"/>
          <p:nvPr/>
        </p:nvSpPr>
        <p:spPr>
          <a:xfrm>
            <a:off x="7170760" y="4406771"/>
            <a:ext cx="89306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80" name="InteractioN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InteractioN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000" fill="hold"/>
                                        <p:tgtEl>
                                          <p:spTgt spid="3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index.html"/>
          <p:cNvSpPr txBox="1"/>
          <p:nvPr/>
        </p:nvSpPr>
        <p:spPr>
          <a:xfrm>
            <a:off x="523989" y="1072183"/>
            <a:ext cx="13512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sp>
        <p:nvSpPr>
          <p:cNvPr id="385" name="Classes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Classes</a:t>
            </a:r>
          </a:p>
        </p:txBody>
      </p:sp>
      <p:pic>
        <p:nvPicPr>
          <p:cNvPr id="386" name="Screen Shot 2019-04-25 at 13.52.10.png" descr="Screen Shot 2019-04-25 at 13.52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810" y="1582744"/>
            <a:ext cx="5771576" cy="2403462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we want to create the container DOM before we call the script"/>
          <p:cNvSpPr txBox="1"/>
          <p:nvPr/>
        </p:nvSpPr>
        <p:spPr>
          <a:xfrm>
            <a:off x="6747406" y="2774710"/>
            <a:ext cx="447852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 want to create the container DOM</a:t>
            </a:r>
            <a:br/>
            <a:r>
              <a:t>before we call the script</a:t>
            </a:r>
          </a:p>
        </p:txBody>
      </p:sp>
      <p:sp>
        <p:nvSpPr>
          <p:cNvPr id="388" name="hey_div.js"/>
          <p:cNvSpPr txBox="1"/>
          <p:nvPr/>
        </p:nvSpPr>
        <p:spPr>
          <a:xfrm>
            <a:off x="556721" y="4139428"/>
            <a:ext cx="125095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hey_div.js</a:t>
            </a:r>
          </a:p>
        </p:txBody>
      </p:sp>
      <p:pic>
        <p:nvPicPr>
          <p:cNvPr id="389" name="Screen Shot 2019-04-25 at 13.53.19.png" descr="Screen Shot 2019-04-25 at 13.53.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1203" y="4654550"/>
            <a:ext cx="7512232" cy="4548545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define class"/>
          <p:cNvSpPr txBox="1"/>
          <p:nvPr/>
        </p:nvSpPr>
        <p:spPr>
          <a:xfrm>
            <a:off x="8316335" y="5003200"/>
            <a:ext cx="147853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define class</a:t>
            </a:r>
          </a:p>
        </p:txBody>
      </p:sp>
      <p:sp>
        <p:nvSpPr>
          <p:cNvPr id="391" name="constructor is invoked upon creation"/>
          <p:cNvSpPr txBox="1"/>
          <p:nvPr/>
        </p:nvSpPr>
        <p:spPr>
          <a:xfrm>
            <a:off x="8316335" y="5330699"/>
            <a:ext cx="441909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constructor is invoked upon creation </a:t>
            </a:r>
          </a:p>
        </p:txBody>
      </p:sp>
      <p:sp>
        <p:nvSpPr>
          <p:cNvPr id="392" name="construct a &quot;div&quot; and let it be a property of this object (this-keyword)"/>
          <p:cNvSpPr txBox="1"/>
          <p:nvPr/>
        </p:nvSpPr>
        <p:spPr>
          <a:xfrm>
            <a:off x="8356173" y="5739495"/>
            <a:ext cx="442061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construct a "div" and let it be a</a:t>
            </a:r>
            <a:br/>
            <a:r>
              <a:t>property of this object (this-keyword)</a:t>
            </a:r>
          </a:p>
        </p:txBody>
      </p:sp>
      <p:sp>
        <p:nvSpPr>
          <p:cNvPr id="393" name="one method of this class will be that upon request it will change the font color"/>
          <p:cNvSpPr txBox="1"/>
          <p:nvPr/>
        </p:nvSpPr>
        <p:spPr>
          <a:xfrm>
            <a:off x="8356173" y="6668391"/>
            <a:ext cx="4282949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one method of this class will be that</a:t>
            </a:r>
            <a:br/>
            <a:r>
              <a:t>upon request it will change the</a:t>
            </a:r>
            <a:br/>
            <a:r>
              <a:t>font color</a:t>
            </a:r>
          </a:p>
        </p:txBody>
      </p:sp>
      <p:sp>
        <p:nvSpPr>
          <p:cNvPr id="394" name="create the new object and save it to a variable"/>
          <p:cNvSpPr txBox="1"/>
          <p:nvPr/>
        </p:nvSpPr>
        <p:spPr>
          <a:xfrm>
            <a:off x="8376239" y="8704279"/>
            <a:ext cx="424281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create the new object and save it to</a:t>
            </a:r>
            <a:br/>
            <a:r>
              <a:t>a variable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index.html"/>
          <p:cNvSpPr txBox="1"/>
          <p:nvPr/>
        </p:nvSpPr>
        <p:spPr>
          <a:xfrm>
            <a:off x="523989" y="1072183"/>
            <a:ext cx="13512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sp>
        <p:nvSpPr>
          <p:cNvPr id="399" name="Classes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Classes</a:t>
            </a:r>
          </a:p>
        </p:txBody>
      </p:sp>
      <p:pic>
        <p:nvPicPr>
          <p:cNvPr id="400" name="Screen Shot 2019-04-25 at 13.52.10.png" descr="Screen Shot 2019-04-25 at 13.52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810" y="1582744"/>
            <a:ext cx="4534585" cy="188834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hey_div.js"/>
          <p:cNvSpPr txBox="1"/>
          <p:nvPr/>
        </p:nvSpPr>
        <p:spPr>
          <a:xfrm>
            <a:off x="6117702" y="1202927"/>
            <a:ext cx="125095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hey_div.js</a:t>
            </a:r>
          </a:p>
        </p:txBody>
      </p:sp>
      <p:pic>
        <p:nvPicPr>
          <p:cNvPr id="402" name="Screen Shot 2019-04-25 at 13.53.19.png" descr="Screen Shot 2019-04-25 at 13.53.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72454" y="1844232"/>
            <a:ext cx="4823421" cy="2920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Screen Recording 2019-04-25 at 13.57.27.mov" descr="Screen Recording 2019-04-25 at 13.57.27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861886" y="5128207"/>
            <a:ext cx="7470851" cy="429504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output"/>
          <p:cNvSpPr txBox="1"/>
          <p:nvPr/>
        </p:nvSpPr>
        <p:spPr>
          <a:xfrm>
            <a:off x="1813997" y="4654550"/>
            <a:ext cx="89306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6666" fill="hold"/>
                                        <p:tgtEl>
                                          <p:spTgt spid="4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0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A Rather complicated class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A Rather complicated class</a:t>
            </a:r>
          </a:p>
        </p:txBody>
      </p:sp>
      <p:pic>
        <p:nvPicPr>
          <p:cNvPr id="407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Screen Shot 2019-04-25 at 13.59.34.png" descr="Screen Shot 2019-04-25 at 13.59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506" y="1107453"/>
            <a:ext cx="7391401" cy="844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Screen Recording 2019-04-25 at 12.42.35.mov" descr="Screen Recording 2019-04-25 at 12.42.35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8937762" y="5839106"/>
            <a:ext cx="2934956" cy="2290698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idea: generalize the button-rotator concept  and allow for individual manipulation of these objects"/>
          <p:cNvSpPr txBox="1"/>
          <p:nvPr/>
        </p:nvSpPr>
        <p:spPr>
          <a:xfrm>
            <a:off x="8982458" y="2260360"/>
            <a:ext cx="2845563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idea: generalize the</a:t>
            </a:r>
            <a:br/>
            <a:r>
              <a:t>button-rotator concept </a:t>
            </a:r>
            <a:br/>
            <a:r>
              <a:t>and allow for individual</a:t>
            </a:r>
            <a:br/>
            <a:r>
              <a:t>manipulation of these</a:t>
            </a:r>
            <a:br/>
            <a:r>
              <a:t>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9999" fill="hold"/>
                                        <p:tgtEl>
                                          <p:spTgt spid="4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A Rather complicated class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A Rather complicated class</a:t>
            </a:r>
          </a:p>
        </p:txBody>
      </p:sp>
      <p:pic>
        <p:nvPicPr>
          <p:cNvPr id="414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Screen Shot 2019-04-25 at 14.01.11.png" descr="Screen Shot 2019-04-25 at 14.01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63" y="1804759"/>
            <a:ext cx="6443338" cy="6530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Screen Shot 2019-04-25 at 14.01.22.png" descr="Screen Shot 2019-04-25 at 14.01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1608" y="1804223"/>
            <a:ext cx="6279085" cy="699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Variables and Printin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 and Printing</a:t>
            </a:r>
          </a:p>
        </p:txBody>
      </p:sp>
      <p:pic>
        <p:nvPicPr>
          <p:cNvPr id="180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4361" y="163833"/>
            <a:ext cx="2369980" cy="2369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 Shot 2019-04-25 at 10.38.12.png" descr="Screen Shot 2019-04-25 at 10.38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453" y="1460847"/>
            <a:ext cx="4482033" cy="747603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HTML basic skeleton"/>
          <p:cNvSpPr txBox="1"/>
          <p:nvPr/>
        </p:nvSpPr>
        <p:spPr>
          <a:xfrm>
            <a:off x="5254498" y="1898650"/>
            <a:ext cx="2512823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HTML basic skeleton</a:t>
            </a:r>
          </a:p>
        </p:txBody>
      </p:sp>
      <p:sp>
        <p:nvSpPr>
          <p:cNvPr id="183" name="Starting a JS segment"/>
          <p:cNvSpPr txBox="1"/>
          <p:nvPr/>
        </p:nvSpPr>
        <p:spPr>
          <a:xfrm>
            <a:off x="5190109" y="2742123"/>
            <a:ext cx="264160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Starting a JS segment</a:t>
            </a:r>
          </a:p>
        </p:txBody>
      </p:sp>
      <p:sp>
        <p:nvSpPr>
          <p:cNvPr id="184" name="&quot;use strict&quot; is better for debugging (gives errors when variables are misused)"/>
          <p:cNvSpPr txBox="1"/>
          <p:nvPr/>
        </p:nvSpPr>
        <p:spPr>
          <a:xfrm>
            <a:off x="5200177" y="3028240"/>
            <a:ext cx="745566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"use strict" is better for debugging (gives errors when variables</a:t>
            </a:r>
            <a:br/>
            <a:r>
              <a:t>are misused)</a:t>
            </a:r>
          </a:p>
        </p:txBody>
      </p:sp>
      <p:sp>
        <p:nvSpPr>
          <p:cNvPr id="185" name="&quot;null&quot; is like &quot;nullptr&quot; in C++ or &quot;None&quot; in Python"/>
          <p:cNvSpPr txBox="1"/>
          <p:nvPr/>
        </p:nvSpPr>
        <p:spPr>
          <a:xfrm>
            <a:off x="5200177" y="3830502"/>
            <a:ext cx="574751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"null" is like "nullptr" in C++ or "None" in Python</a:t>
            </a:r>
          </a:p>
        </p:txBody>
      </p:sp>
      <p:sp>
        <p:nvSpPr>
          <p:cNvPr id="186" name="&quot;let&quot; defines a variable within the current scope (use &quot;var&quot; for global variable)"/>
          <p:cNvSpPr txBox="1"/>
          <p:nvPr/>
        </p:nvSpPr>
        <p:spPr>
          <a:xfrm>
            <a:off x="5200177" y="4310068"/>
            <a:ext cx="718870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"let" defines a variable within the current scope (use "var" for</a:t>
            </a:r>
            <a:br/>
            <a:r>
              <a:t>global variable)</a:t>
            </a:r>
          </a:p>
        </p:txBody>
      </p:sp>
      <p:sp>
        <p:nvSpPr>
          <p:cNvPr id="187" name="console.log() is like an interactive print statement"/>
          <p:cNvSpPr txBox="1"/>
          <p:nvPr/>
        </p:nvSpPr>
        <p:spPr>
          <a:xfrm>
            <a:off x="5291191" y="5472195"/>
            <a:ext cx="58115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console.log() is like an interactive print statement</a:t>
            </a:r>
          </a:p>
        </p:txBody>
      </p:sp>
      <p:sp>
        <p:nvSpPr>
          <p:cNvPr id="188" name="You can add things to an arbitrary position of an array"/>
          <p:cNvSpPr txBox="1"/>
          <p:nvPr/>
        </p:nvSpPr>
        <p:spPr>
          <a:xfrm>
            <a:off x="5292238" y="7362537"/>
            <a:ext cx="634365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 can add things to an arbitrary position of an array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A Rather complicated class"/>
          <p:cNvSpPr txBox="1"/>
          <p:nvPr/>
        </p:nvSpPr>
        <p:spPr>
          <a:xfrm>
            <a:off x="406400" y="457200"/>
            <a:ext cx="111760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A Rather complicated class</a:t>
            </a:r>
          </a:p>
        </p:txBody>
      </p:sp>
      <p:pic>
        <p:nvPicPr>
          <p:cNvPr id="420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d3-2-logo-png-transparent.png" descr="d3-2-logo-png-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5121" y="198178"/>
            <a:ext cx="1351281" cy="128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Screen Shot 2019-04-25 at 13.59.34.png" descr="Screen Shot 2019-04-25 at 13.59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641" y="1682727"/>
            <a:ext cx="6103277" cy="6973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Recording 2019-04-25 at 14.03.14.mov" descr="Screen Recording 2019-04-25 at 14.03.14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7921505" y="1555472"/>
            <a:ext cx="1903931" cy="7915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0000" fill="hold"/>
                                        <p:tgtEl>
                                          <p:spTgt spid="4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2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Variables and Printin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 and Printing</a:t>
            </a:r>
          </a:p>
        </p:txBody>
      </p:sp>
      <p:pic>
        <p:nvPicPr>
          <p:cNvPr id="191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4361" y="163833"/>
            <a:ext cx="2369980" cy="2369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 Shot 2019-04-25 at 10.38.12.png" descr="Screen Shot 2019-04-25 at 10.38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453" y="1460847"/>
            <a:ext cx="4482033" cy="7476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 Shot 2019-04-25 at 10.51.54.png" descr="Screen Shot 2019-04-25 at 10.51.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4910" y="4756553"/>
            <a:ext cx="5890434" cy="416285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Output"/>
          <p:cNvSpPr txBox="1"/>
          <p:nvPr/>
        </p:nvSpPr>
        <p:spPr>
          <a:xfrm>
            <a:off x="6039235" y="4201591"/>
            <a:ext cx="9537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unction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pic>
        <p:nvPicPr>
          <p:cNvPr id="197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4361" y="163833"/>
            <a:ext cx="2369980" cy="2369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19-04-25 at 10.44.42.png" descr="Screen Shot 2019-04-25 at 10.44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953" y="1713527"/>
            <a:ext cx="5406302" cy="2272215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index.html"/>
          <p:cNvSpPr txBox="1"/>
          <p:nvPr/>
        </p:nvSpPr>
        <p:spPr>
          <a:xfrm>
            <a:off x="479298" y="1288103"/>
            <a:ext cx="135128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sp>
        <p:nvSpPr>
          <p:cNvPr id="200" name="load external scripts"/>
          <p:cNvSpPr txBox="1"/>
          <p:nvPr/>
        </p:nvSpPr>
        <p:spPr>
          <a:xfrm>
            <a:off x="6081045" y="3089134"/>
            <a:ext cx="245999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load external scripts</a:t>
            </a:r>
          </a:p>
        </p:txBody>
      </p:sp>
      <p:pic>
        <p:nvPicPr>
          <p:cNvPr id="201" name="Screen Shot 2019-04-25 at 10.54.48.png" descr="Screen Shot 2019-04-25 at 10.54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641" y="5986914"/>
            <a:ext cx="6017943" cy="2159906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function_example_1.js"/>
          <p:cNvSpPr txBox="1"/>
          <p:nvPr/>
        </p:nvSpPr>
        <p:spPr>
          <a:xfrm>
            <a:off x="516331" y="5481585"/>
            <a:ext cx="27246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function_example_1.js</a:t>
            </a:r>
          </a:p>
        </p:txBody>
      </p:sp>
      <p:sp>
        <p:nvSpPr>
          <p:cNvPr id="203" name="define a function which puts stuff in the console"/>
          <p:cNvSpPr txBox="1"/>
          <p:nvPr/>
        </p:nvSpPr>
        <p:spPr>
          <a:xfrm>
            <a:off x="6819816" y="6844616"/>
            <a:ext cx="564845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define a function which puts stuff in the console</a:t>
            </a:r>
          </a:p>
        </p:txBody>
      </p:sp>
      <p:sp>
        <p:nvSpPr>
          <p:cNvPr id="204" name="`print_text` will be available to all functions"/>
          <p:cNvSpPr txBox="1"/>
          <p:nvPr/>
        </p:nvSpPr>
        <p:spPr>
          <a:xfrm>
            <a:off x="6819816" y="6253707"/>
            <a:ext cx="50596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`print_text` will be available to all functions</a:t>
            </a:r>
          </a:p>
        </p:txBody>
      </p:sp>
      <p:sp>
        <p:nvSpPr>
          <p:cNvPr id="205" name="define a global constant"/>
          <p:cNvSpPr txBox="1"/>
          <p:nvPr/>
        </p:nvSpPr>
        <p:spPr>
          <a:xfrm>
            <a:off x="6836593" y="7368420"/>
            <a:ext cx="292887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define a global constant</a:t>
            </a:r>
          </a:p>
        </p:txBody>
      </p:sp>
      <p:sp>
        <p:nvSpPr>
          <p:cNvPr id="206" name="call the function"/>
          <p:cNvSpPr txBox="1"/>
          <p:nvPr/>
        </p:nvSpPr>
        <p:spPr>
          <a:xfrm>
            <a:off x="6846159" y="7830946"/>
            <a:ext cx="196596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call the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unction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pic>
        <p:nvPicPr>
          <p:cNvPr id="209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4361" y="163833"/>
            <a:ext cx="2369980" cy="2369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 Shot 2019-04-25 at 10.44.42.png" descr="Screen Shot 2019-04-25 at 10.44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953" y="1713527"/>
            <a:ext cx="5406302" cy="2272215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index.html"/>
          <p:cNvSpPr txBox="1"/>
          <p:nvPr/>
        </p:nvSpPr>
        <p:spPr>
          <a:xfrm>
            <a:off x="479298" y="1288103"/>
            <a:ext cx="13512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sp>
        <p:nvSpPr>
          <p:cNvPr id="212" name="load external scripts"/>
          <p:cNvSpPr txBox="1"/>
          <p:nvPr/>
        </p:nvSpPr>
        <p:spPr>
          <a:xfrm>
            <a:off x="6081045" y="3089134"/>
            <a:ext cx="245999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load external scripts</a:t>
            </a:r>
          </a:p>
        </p:txBody>
      </p:sp>
      <p:pic>
        <p:nvPicPr>
          <p:cNvPr id="213" name="Screen Shot 2019-04-25 at 10.54.48.png" descr="Screen Shot 2019-04-25 at 10.54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641" y="5986914"/>
            <a:ext cx="6017943" cy="215990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function_example_1.js"/>
          <p:cNvSpPr txBox="1"/>
          <p:nvPr/>
        </p:nvSpPr>
        <p:spPr>
          <a:xfrm>
            <a:off x="516331" y="5481585"/>
            <a:ext cx="27246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function_example_1.js</a:t>
            </a:r>
          </a:p>
        </p:txBody>
      </p:sp>
      <p:pic>
        <p:nvPicPr>
          <p:cNvPr id="215" name="Screen Shot 2019-04-25 at 10.56.50.png" descr="Screen Shot 2019-04-25 at 10.56.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0467" y="6952566"/>
            <a:ext cx="4626068" cy="303903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output"/>
          <p:cNvSpPr txBox="1"/>
          <p:nvPr/>
        </p:nvSpPr>
        <p:spPr>
          <a:xfrm>
            <a:off x="7080410" y="6453952"/>
            <a:ext cx="89306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unction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pic>
        <p:nvPicPr>
          <p:cNvPr id="219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 Shot 2019-04-25 at 10.44.42.png" descr="Screen Shot 2019-04-25 at 10.44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953" y="1713527"/>
            <a:ext cx="5406302" cy="227221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index.html"/>
          <p:cNvSpPr txBox="1"/>
          <p:nvPr/>
        </p:nvSpPr>
        <p:spPr>
          <a:xfrm>
            <a:off x="479298" y="1288103"/>
            <a:ext cx="13512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pic>
        <p:nvPicPr>
          <p:cNvPr id="222" name="Screen Shot 2019-04-25 at 10.54.48.png" descr="Screen Shot 2019-04-25 at 10.54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2094" y="1787478"/>
            <a:ext cx="6017943" cy="2159906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function_example_1.js"/>
          <p:cNvSpPr txBox="1"/>
          <p:nvPr/>
        </p:nvSpPr>
        <p:spPr>
          <a:xfrm>
            <a:off x="6555784" y="1282149"/>
            <a:ext cx="27246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function_example_1.js</a:t>
            </a:r>
          </a:p>
        </p:txBody>
      </p:sp>
      <p:pic>
        <p:nvPicPr>
          <p:cNvPr id="224" name="Screen Shot 2019-04-25 at 10.59.28.png" descr="Screen Shot 2019-04-25 at 10.59.2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938" y="4970961"/>
            <a:ext cx="6325948" cy="4565685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function_example_2.js"/>
          <p:cNvSpPr txBox="1"/>
          <p:nvPr/>
        </p:nvSpPr>
        <p:spPr>
          <a:xfrm>
            <a:off x="626555" y="4428876"/>
            <a:ext cx="27246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function_example_2.js</a:t>
            </a:r>
          </a:p>
        </p:txBody>
      </p:sp>
      <p:sp>
        <p:nvSpPr>
          <p:cNvPr id="226" name="define a function which type-casts a variable to a `String` object"/>
          <p:cNvSpPr txBox="1"/>
          <p:nvPr/>
        </p:nvSpPr>
        <p:spPr>
          <a:xfrm>
            <a:off x="7381336" y="5225661"/>
            <a:ext cx="525881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define a function which type-casts a variable</a:t>
            </a:r>
            <a:br/>
            <a:r>
              <a:t>to a `String` object</a:t>
            </a:r>
          </a:p>
        </p:txBody>
      </p:sp>
      <p:sp>
        <p:nvSpPr>
          <p:cNvPr id="227" name="this function gets a String representation of a variable and prints it"/>
          <p:cNvSpPr txBox="1"/>
          <p:nvPr/>
        </p:nvSpPr>
        <p:spPr>
          <a:xfrm>
            <a:off x="7374126" y="6241802"/>
            <a:ext cx="483082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 function gets a String representation</a:t>
            </a:r>
            <a:br/>
            <a:r>
              <a:t>of a variable and prints it</a:t>
            </a:r>
          </a:p>
        </p:txBody>
      </p:sp>
      <p:sp>
        <p:nvSpPr>
          <p:cNvPr id="228" name="This number is type-cast to a string and printed"/>
          <p:cNvSpPr txBox="1"/>
          <p:nvPr/>
        </p:nvSpPr>
        <p:spPr>
          <a:xfrm>
            <a:off x="7075652" y="8368864"/>
            <a:ext cx="558901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 number is type-cast to a string and printed</a:t>
            </a:r>
          </a:p>
        </p:txBody>
      </p:sp>
      <p:sp>
        <p:nvSpPr>
          <p:cNvPr id="229" name="This function is still available from `function_example_1.js`"/>
          <p:cNvSpPr txBox="1"/>
          <p:nvPr/>
        </p:nvSpPr>
        <p:spPr>
          <a:xfrm>
            <a:off x="7034890" y="8995465"/>
            <a:ext cx="401574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 function is still available from</a:t>
            </a:r>
            <a:br/>
            <a:r>
              <a:t>`function_example_1.js`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Function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pic>
        <p:nvPicPr>
          <p:cNvPr id="232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reen Shot 2019-04-25 at 10.44.42.png" descr="Screen Shot 2019-04-25 at 10.44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953" y="1713527"/>
            <a:ext cx="5406302" cy="2272215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index.html"/>
          <p:cNvSpPr txBox="1"/>
          <p:nvPr/>
        </p:nvSpPr>
        <p:spPr>
          <a:xfrm>
            <a:off x="479298" y="1288103"/>
            <a:ext cx="13512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index.html</a:t>
            </a:r>
          </a:p>
        </p:txBody>
      </p:sp>
      <p:pic>
        <p:nvPicPr>
          <p:cNvPr id="235" name="Screen Shot 2019-04-25 at 10.54.48.png" descr="Screen Shot 2019-04-25 at 10.54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2094" y="1787478"/>
            <a:ext cx="6017944" cy="215990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function_example_1.js"/>
          <p:cNvSpPr txBox="1"/>
          <p:nvPr/>
        </p:nvSpPr>
        <p:spPr>
          <a:xfrm>
            <a:off x="6555784" y="1282149"/>
            <a:ext cx="27246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function_example_1.js</a:t>
            </a:r>
          </a:p>
        </p:txBody>
      </p:sp>
      <p:pic>
        <p:nvPicPr>
          <p:cNvPr id="237" name="Screen Shot 2019-04-25 at 10.59.28.png" descr="Screen Shot 2019-04-25 at 10.59.2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938" y="4970962"/>
            <a:ext cx="6325948" cy="4565684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function_example_2.js"/>
          <p:cNvSpPr txBox="1"/>
          <p:nvPr/>
        </p:nvSpPr>
        <p:spPr>
          <a:xfrm>
            <a:off x="626555" y="4428876"/>
            <a:ext cx="27246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function_example_2.js</a:t>
            </a:r>
          </a:p>
        </p:txBody>
      </p:sp>
      <p:pic>
        <p:nvPicPr>
          <p:cNvPr id="239" name="Screen Shot 2019-04-25 at 11.01.35.png" descr="Screen Shot 2019-04-25 at 11.01.3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51531" y="7164364"/>
            <a:ext cx="5406302" cy="978284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Output"/>
          <p:cNvSpPr txBox="1"/>
          <p:nvPr/>
        </p:nvSpPr>
        <p:spPr>
          <a:xfrm>
            <a:off x="7441228" y="6650924"/>
            <a:ext cx="95377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ypecastin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Typecasting</a:t>
            </a:r>
          </a:p>
        </p:txBody>
      </p:sp>
      <p:pic>
        <p:nvPicPr>
          <p:cNvPr id="243" name="1200px-Unofficial_JavaScript_logo_2.svg.png" descr="120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060" y="163833"/>
            <a:ext cx="1351281" cy="135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Screen Shot 2019-04-25 at 11.02.22.png" descr="Screen Shot 2019-04-25 at 11.02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0092" y="2500329"/>
            <a:ext cx="3347472" cy="5230425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number + string -&gt; string"/>
          <p:cNvSpPr txBox="1"/>
          <p:nvPr/>
        </p:nvSpPr>
        <p:spPr>
          <a:xfrm>
            <a:off x="6206997" y="2674951"/>
            <a:ext cx="303276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number + string -&gt; string</a:t>
            </a:r>
          </a:p>
        </p:txBody>
      </p:sp>
      <p:sp>
        <p:nvSpPr>
          <p:cNvPr id="246" name="string + number -&gt; string"/>
          <p:cNvSpPr txBox="1"/>
          <p:nvPr/>
        </p:nvSpPr>
        <p:spPr>
          <a:xfrm>
            <a:off x="6206997" y="3928692"/>
            <a:ext cx="303276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string + number -&gt; string</a:t>
            </a:r>
          </a:p>
        </p:txBody>
      </p:sp>
      <p:sp>
        <p:nvSpPr>
          <p:cNvPr id="247" name="+ string -&gt; number + string + number -&gt; number"/>
          <p:cNvSpPr txBox="1"/>
          <p:nvPr/>
        </p:nvSpPr>
        <p:spPr>
          <a:xfrm>
            <a:off x="6206997" y="5182433"/>
            <a:ext cx="352298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 string -&gt; number</a:t>
            </a:r>
            <a:br/>
            <a:r>
              <a:t>+ string + number -&gt; number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